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69" r:id="rId3"/>
    <p:sldId id="470" r:id="rId4"/>
    <p:sldId id="471" r:id="rId5"/>
    <p:sldId id="461" r:id="rId6"/>
    <p:sldId id="472" r:id="rId7"/>
    <p:sldId id="495" r:id="rId8"/>
    <p:sldId id="496" r:id="rId9"/>
    <p:sldId id="498" r:id="rId10"/>
    <p:sldId id="499" r:id="rId11"/>
    <p:sldId id="494" r:id="rId12"/>
    <p:sldId id="473" r:id="rId13"/>
    <p:sldId id="477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74" r:id="rId22"/>
    <p:sldId id="478" r:id="rId23"/>
    <p:sldId id="488" r:id="rId24"/>
    <p:sldId id="489" r:id="rId25"/>
    <p:sldId id="490" r:id="rId26"/>
    <p:sldId id="491" r:id="rId27"/>
    <p:sldId id="492" r:id="rId28"/>
    <p:sldId id="493" r:id="rId29"/>
    <p:sldId id="497" r:id="rId30"/>
    <p:sldId id="475" r:id="rId31"/>
    <p:sldId id="479" r:id="rId32"/>
    <p:sldId id="501" r:id="rId33"/>
    <p:sldId id="502" r:id="rId34"/>
    <p:sldId id="503" r:id="rId35"/>
    <p:sldId id="504" r:id="rId36"/>
    <p:sldId id="505" r:id="rId37"/>
    <p:sldId id="506" r:id="rId38"/>
    <p:sldId id="500" r:id="rId39"/>
    <p:sldId id="476" r:id="rId40"/>
    <p:sldId id="480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5" r:id="rId49"/>
    <p:sldId id="516" r:id="rId50"/>
    <p:sldId id="517" r:id="rId51"/>
    <p:sldId id="518" r:id="rId52"/>
    <p:sldId id="514" r:id="rId53"/>
    <p:sldId id="520" r:id="rId54"/>
    <p:sldId id="521" r:id="rId55"/>
    <p:sldId id="522" r:id="rId56"/>
    <p:sldId id="523" r:id="rId57"/>
    <p:sldId id="519" r:id="rId58"/>
    <p:sldId id="524" r:id="rId59"/>
    <p:sldId id="525" r:id="rId60"/>
    <p:sldId id="526" r:id="rId61"/>
    <p:sldId id="527" r:id="rId62"/>
    <p:sldId id="52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8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3C33-76D4-E2BC-EAE8-4DF00D239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C735-CB80-5B83-E4EB-304CBC3A3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51571-87E7-E329-6F53-94045003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E53F-BD3D-7870-B30A-AF477673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C896-E6A5-F722-7E51-B8AEF7ED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73CC-48C5-FD21-F0C3-31812CA2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B92FF-DD00-0036-DAE1-37E13E7BF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D7B7C-F639-3A07-F9E7-C6FF6A3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00AD9-B940-8DEA-CE1A-B4845FDE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B932-747E-FFE7-7839-1FE02BD7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61647-01DA-EA93-0E7C-B505D95A1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EF472-28E0-49C8-B8CD-DC83E446F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CEA9E-85E4-EF80-3865-A6CE9236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DC20-E5B2-C181-23CB-F647849A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68100-00CB-543B-C738-64DB4990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2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D75F-2AAB-47FB-4844-7B645914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3546-2C9C-24BF-D3DA-F960B6E8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B7548-F7DA-705C-8116-F71557BB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794B-7847-AE74-020E-88F8CE4E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B9FD-F079-AD72-55AB-27EF8C30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46F5-6A10-B691-43E5-6509B76E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389D-DEE9-E123-50CC-763FB4EED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4659E-2C8C-D2D8-F975-BE040660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B6610-1964-0673-CCE1-58953436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20F7F-3FED-BC59-029A-23B3B5B5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4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6FD9-C315-FFAA-9814-F585ACA5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B7E7-9D9B-2380-19DB-99C78D4F4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A6D47-E5D6-6ABE-BC0A-F15624B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6F8D5-1918-80E6-FF67-3B7E2EDD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BDB74-C4A6-69F1-182B-97A5DE7E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68E79-E3BC-7969-9C7C-DA77988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1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D571-11F9-E85C-2952-BC6BDC28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27027-4968-CB9A-54EA-735C7F8D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3429-EB9F-6501-E75C-5BEDE1154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4DD5C-EB77-C99E-D51A-01D06F4BA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374E6-675C-9708-1884-1C665E138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0D8BB-19ED-7F12-4648-E3A455A7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FEF5C-AD21-2AF8-14A7-46AC3B51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68F6F-6DFC-B544-FE37-8ECE49F7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8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DD76-3B32-3A64-49A6-A9521CCB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37142-2648-D8A2-C0B9-179B6CF0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B4BD8-D54B-ABCB-80EB-0ED6BB63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5B915-5F8A-2481-2372-D8B03499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78D2D-29BA-798F-3EB4-84ED75AC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3062-F40B-2B20-1A99-445DEE07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FECB9-A32B-C687-F57E-C8FA76AC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2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F67E-C671-9D08-2FB4-92283DF4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9511-BFDA-216F-42A6-56EBC8A42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EBE84-4282-6B48-8DB7-ADA3A6BD0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FB722-AEA3-A117-5EEA-F45769AD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A202E-FC12-87D9-C011-82A91EAF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6F98F-6918-3500-74E8-B0284AE7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1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024D-3C7C-92FE-2DA8-E98D636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13446-D9F8-60D6-672D-7B4BC74C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FA39C-83D8-0CD3-8C72-E83DC86D6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BD2C9-E9D4-6BD8-F382-B5414147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CF83F-9AF3-F09E-176A-CCA9271E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B017B-5E09-6259-D216-41F2B205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F39A-AD22-758B-0F1D-2C35459A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12020-1CD2-32D9-3086-F70DF4299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A1A1E-4817-894B-771D-CCAD2FA48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73097-9E8D-0E40-A483-59F11DFA923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C8D6-06A0-5170-3D7F-7E3127ED9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B21B-346A-1ECD-53DB-F7418D413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D6C8E-CD7B-CF4D-9674-FCC7D6ACB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1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3CAE-F881-C69A-E2BD-BE0B4597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Guam Elicitation Discussion </a:t>
            </a:r>
            <a:br>
              <a:rPr lang="en-US" dirty="0"/>
            </a:br>
            <a:r>
              <a:rPr lang="en-US" dirty="0"/>
              <a:t>Round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37F22-6725-3E00-2EC3-A705C8670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14</a:t>
            </a:r>
            <a:r>
              <a:rPr lang="en-US" baseline="30000" dirty="0"/>
              <a:t>th </a:t>
            </a:r>
            <a:r>
              <a:rPr lang="en-US" dirty="0"/>
              <a:t>/ August 15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7238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76650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CC5D-8E32-3F27-19C6-CFB22D0E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5625-E738-2BEF-2CC6-D9862611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1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different colored shapes&#10;&#10;Description automatically generated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34804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22400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67433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61703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9390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76602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44362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80707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B5F1-959F-25AD-D3B3-C61C512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BTS Control Scenarios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8544E0-183F-45C7-510C-D485449378AE}"/>
              </a:ext>
            </a:extLst>
          </p:cNvPr>
          <p:cNvGraphicFramePr>
            <a:graphicFrameLocks noGrp="1"/>
          </p:cNvGraphicFramePr>
          <p:nvPr/>
        </p:nvGraphicFramePr>
        <p:xfrm>
          <a:off x="324090" y="1551008"/>
          <a:ext cx="11528391" cy="4871024"/>
        </p:xfrm>
        <a:graphic>
          <a:graphicData uri="http://schemas.openxmlformats.org/drawingml/2006/table">
            <a:tbl>
              <a:tblPr/>
              <a:tblGrid>
                <a:gridCol w="1024136">
                  <a:extLst>
                    <a:ext uri="{9D8B030D-6E8A-4147-A177-3AD203B41FA5}">
                      <a16:colId xmlns:a16="http://schemas.microsoft.com/office/drawing/2014/main" val="2801696179"/>
                    </a:ext>
                  </a:extLst>
                </a:gridCol>
                <a:gridCol w="1060220">
                  <a:extLst>
                    <a:ext uri="{9D8B030D-6E8A-4147-A177-3AD203B41FA5}">
                      <a16:colId xmlns:a16="http://schemas.microsoft.com/office/drawing/2014/main" val="165409507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814458783"/>
                    </a:ext>
                  </a:extLst>
                </a:gridCol>
                <a:gridCol w="1024136">
                  <a:extLst>
                    <a:ext uri="{9D8B030D-6E8A-4147-A177-3AD203B41FA5}">
                      <a16:colId xmlns:a16="http://schemas.microsoft.com/office/drawing/2014/main" val="3515080176"/>
                    </a:ext>
                  </a:extLst>
                </a:gridCol>
                <a:gridCol w="1024136">
                  <a:extLst>
                    <a:ext uri="{9D8B030D-6E8A-4147-A177-3AD203B41FA5}">
                      <a16:colId xmlns:a16="http://schemas.microsoft.com/office/drawing/2014/main" val="3061771878"/>
                    </a:ext>
                  </a:extLst>
                </a:gridCol>
                <a:gridCol w="1024136">
                  <a:extLst>
                    <a:ext uri="{9D8B030D-6E8A-4147-A177-3AD203B41FA5}">
                      <a16:colId xmlns:a16="http://schemas.microsoft.com/office/drawing/2014/main" val="2715340041"/>
                    </a:ext>
                  </a:extLst>
                </a:gridCol>
                <a:gridCol w="890037">
                  <a:extLst>
                    <a:ext uri="{9D8B030D-6E8A-4147-A177-3AD203B41FA5}">
                      <a16:colId xmlns:a16="http://schemas.microsoft.com/office/drawing/2014/main" val="225156294"/>
                    </a:ext>
                  </a:extLst>
                </a:gridCol>
                <a:gridCol w="1006723">
                  <a:extLst>
                    <a:ext uri="{9D8B030D-6E8A-4147-A177-3AD203B41FA5}">
                      <a16:colId xmlns:a16="http://schemas.microsoft.com/office/drawing/2014/main" val="594505859"/>
                    </a:ext>
                  </a:extLst>
                </a:gridCol>
                <a:gridCol w="1078633">
                  <a:extLst>
                    <a:ext uri="{9D8B030D-6E8A-4147-A177-3AD203B41FA5}">
                      <a16:colId xmlns:a16="http://schemas.microsoft.com/office/drawing/2014/main" val="2646671415"/>
                    </a:ext>
                  </a:extLst>
                </a:gridCol>
                <a:gridCol w="994739">
                  <a:extLst>
                    <a:ext uri="{9D8B030D-6E8A-4147-A177-3AD203B41FA5}">
                      <a16:colId xmlns:a16="http://schemas.microsoft.com/office/drawing/2014/main" val="1754772130"/>
                    </a:ext>
                  </a:extLst>
                </a:gridCol>
                <a:gridCol w="1150545">
                  <a:extLst>
                    <a:ext uri="{9D8B030D-6E8A-4147-A177-3AD203B41FA5}">
                      <a16:colId xmlns:a16="http://schemas.microsoft.com/office/drawing/2014/main" val="1094840623"/>
                    </a:ext>
                  </a:extLst>
                </a:gridCol>
              </a:tblGrid>
              <a:tr h="1159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BTS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Rodent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Supplemental Resources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Habitat Restoration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 and People Management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33455"/>
                  </a:ext>
                </a:extLst>
              </a:tr>
              <a:tr h="1159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1a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 being at the site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rodent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cat control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64393"/>
                  </a:ext>
                </a:extLst>
              </a:tr>
              <a:tr h="1159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being at the site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ongoing aerial bait drops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rodent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cat control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155316"/>
                  </a:ext>
                </a:extLst>
              </a:tr>
              <a:tr h="1392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1c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being at the site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ongoing aerial bait drops + supplemental captures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rodent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cat control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6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623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85D2-E769-74B0-68C9-9A955365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7353-5E75-E134-A9A6-1B7557783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9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024678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7886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59550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937005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96378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90506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8443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50372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9D46-1A72-9E08-0983-5907EC82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335B-AB78-910F-EEAB-C910E7D23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0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B5F1-959F-25AD-D3B3-C61C5129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675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+mn-lt"/>
                <a:ea typeface="Calibri" panose="020F0502020204030204" pitchFamily="34" charset="0"/>
              </a:rPr>
              <a:t>Variable BTS control, no rodent control, and only problem cats are removed scenarios</a:t>
            </a:r>
            <a:r>
              <a:rPr lang="en-US" sz="3200" dirty="0">
                <a:effectLst/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4D5960-BEBD-0987-0082-E13EF458C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62252"/>
              </p:ext>
            </p:extLst>
          </p:nvPr>
        </p:nvGraphicFramePr>
        <p:xfrm>
          <a:off x="300942" y="1493135"/>
          <a:ext cx="11424206" cy="4770149"/>
        </p:xfrm>
        <a:graphic>
          <a:graphicData uri="http://schemas.openxmlformats.org/drawingml/2006/table">
            <a:tbl>
              <a:tblPr/>
              <a:tblGrid>
                <a:gridCol w="1014880">
                  <a:extLst>
                    <a:ext uri="{9D8B030D-6E8A-4147-A177-3AD203B41FA5}">
                      <a16:colId xmlns:a16="http://schemas.microsoft.com/office/drawing/2014/main" val="2661889408"/>
                    </a:ext>
                  </a:extLst>
                </a:gridCol>
                <a:gridCol w="1275406">
                  <a:extLst>
                    <a:ext uri="{9D8B030D-6E8A-4147-A177-3AD203B41FA5}">
                      <a16:colId xmlns:a16="http://schemas.microsoft.com/office/drawing/2014/main" val="4282554132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3011968851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1427088114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2531098459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2600934024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3699982758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3089491918"/>
                    </a:ext>
                  </a:extLst>
                </a:gridCol>
                <a:gridCol w="1042226">
                  <a:extLst>
                    <a:ext uri="{9D8B030D-6E8A-4147-A177-3AD203B41FA5}">
                      <a16:colId xmlns:a16="http://schemas.microsoft.com/office/drawing/2014/main" val="4237075405"/>
                    </a:ext>
                  </a:extLst>
                </a:gridCol>
                <a:gridCol w="987534">
                  <a:extLst>
                    <a:ext uri="{9D8B030D-6E8A-4147-A177-3AD203B41FA5}">
                      <a16:colId xmlns:a16="http://schemas.microsoft.com/office/drawing/2014/main" val="1385674389"/>
                    </a:ext>
                  </a:extLst>
                </a:gridCol>
                <a:gridCol w="1014880">
                  <a:extLst>
                    <a:ext uri="{9D8B030D-6E8A-4147-A177-3AD203B41FA5}">
                      <a16:colId xmlns:a16="http://schemas.microsoft.com/office/drawing/2014/main" val="1330794018"/>
                    </a:ext>
                  </a:extLst>
                </a:gridCol>
              </a:tblGrid>
              <a:tr h="1086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BTS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Supplemental Resources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Habitat Restoration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 and People Management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82060"/>
                  </a:ext>
                </a:extLst>
              </a:tr>
              <a:tr h="1086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2a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 being at the 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Targeted cat removal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28658"/>
                  </a:ext>
                </a:extLst>
              </a:tr>
              <a:tr h="1086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2b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 being at the 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ongoing aerial bait drops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Targeted cat removal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749"/>
                  </a:ext>
                </a:extLst>
              </a:tr>
              <a:tr h="1512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2c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 being at the 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ongoing aerial bait drops + supplemental captures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Targeted cat removal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non-natives, plant natives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8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19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41187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376804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7319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1054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831546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378568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09264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4743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4556-D6A8-F988-ADD4-A9F3C732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8787-CEA3-9C59-BB24-FB8471FE5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5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09132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B5F1-959F-25AD-D3B3-C61C512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forest restoration scenario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B00838-5400-B386-00DF-656C37F4B280}"/>
              </a:ext>
            </a:extLst>
          </p:cNvPr>
          <p:cNvGraphicFramePr>
            <a:graphicFrameLocks noGrp="1"/>
          </p:cNvGraphicFramePr>
          <p:nvPr/>
        </p:nvGraphicFramePr>
        <p:xfrm>
          <a:off x="447554" y="2366761"/>
          <a:ext cx="11296892" cy="1924410"/>
        </p:xfrm>
        <a:graphic>
          <a:graphicData uri="http://schemas.openxmlformats.org/drawingml/2006/table">
            <a:tbl>
              <a:tblPr/>
              <a:tblGrid>
                <a:gridCol w="1003570">
                  <a:extLst>
                    <a:ext uri="{9D8B030D-6E8A-4147-A177-3AD203B41FA5}">
                      <a16:colId xmlns:a16="http://schemas.microsoft.com/office/drawing/2014/main" val="3675918229"/>
                    </a:ext>
                  </a:extLst>
                </a:gridCol>
                <a:gridCol w="1261192">
                  <a:extLst>
                    <a:ext uri="{9D8B030D-6E8A-4147-A177-3AD203B41FA5}">
                      <a16:colId xmlns:a16="http://schemas.microsoft.com/office/drawing/2014/main" val="3343108816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1588038097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3379604134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463874477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3850523266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1339408308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1651139149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43612215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2239377579"/>
                    </a:ext>
                  </a:extLst>
                </a:gridCol>
                <a:gridCol w="1003570">
                  <a:extLst>
                    <a:ext uri="{9D8B030D-6E8A-4147-A177-3AD203B41FA5}">
                      <a16:colId xmlns:a16="http://schemas.microsoft.com/office/drawing/2014/main" val="4004113535"/>
                    </a:ext>
                  </a:extLst>
                </a:gridCol>
              </a:tblGrid>
              <a:tr h="10680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BTS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Supplemental Resources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Habitat Restoration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 and People Management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060269"/>
                  </a:ext>
                </a:extLst>
              </a:tr>
              <a:tr h="856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Conditioned 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Ko’ko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 being at the 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Snake barrier (and ungulates)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rodent control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Ongoing cat control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Ungulate eradication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Nest boxes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Closures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52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38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7518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6239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335108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325744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480384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679620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8050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65B1-50B5-0690-02BF-E3C14CD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9D7E-3984-3F26-70BC-580B1503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2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29810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543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C195-B2ED-36EA-0700-623E37CB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Sali</a:t>
            </a:r>
            <a:r>
              <a:rPr lang="en-US" dirty="0"/>
              <a:t> Parameters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5B25-7AE2-0CE9-A219-37BCF345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Adult survival: annual survival probabilities for birds that are 1 year old or older.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Juvenile survival: survival probabilities of juveniles from 1 month post-fledge to 1 year of age (i.e., over an 11-month period).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Fledgling survival: survival probabilities of birds that are fledglings (i.e., just left nest) to 1 month post-fledge.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Nest success: probability that a nest produces ≥1 fledgling.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Fledglings per nest: the number of fledglings produced per successful nest.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Nest attempts: the number of nesting attempts per adult per year.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64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250437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81929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E27F-7184-4FD6-6E72-E78822B9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0F28-05A3-B86D-E4B2-24B5358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9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52437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28580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934715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22342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E27F-7184-4FD6-6E72-E78822B9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0F28-05A3-B86D-E4B2-24B5358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2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634074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76753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4185-9DDB-6491-537A-D5A31A60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2426-2163-BD8A-D6FA-495CED1B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Continue discussion online, using a Google document</a:t>
            </a:r>
          </a:p>
          <a:p>
            <a:pPr lvl="1"/>
            <a:r>
              <a:rPr lang="en-US" dirty="0"/>
              <a:t>Leave comments that</a:t>
            </a:r>
          </a:p>
          <a:p>
            <a:pPr lvl="2"/>
            <a:r>
              <a:rPr lang="en-US" dirty="0"/>
              <a:t>ask or answer questions</a:t>
            </a:r>
          </a:p>
          <a:p>
            <a:pPr lvl="2"/>
            <a:r>
              <a:rPr lang="en-US" dirty="0"/>
              <a:t>share your thoughts or rationale for specific values</a:t>
            </a:r>
          </a:p>
          <a:p>
            <a:r>
              <a:rPr lang="en-US" dirty="0"/>
              <a:t>Timeline: </a:t>
            </a:r>
          </a:p>
          <a:p>
            <a:pPr lvl="1"/>
            <a:r>
              <a:rPr lang="en-US" dirty="0" err="1"/>
              <a:t>Sali</a:t>
            </a:r>
            <a:r>
              <a:rPr lang="en-US" dirty="0"/>
              <a:t> and </a:t>
            </a:r>
            <a:r>
              <a:rPr lang="en-US" dirty="0" err="1"/>
              <a:t>Ko’ko</a:t>
            </a:r>
            <a:r>
              <a:rPr lang="en-US" dirty="0"/>
              <a:t>’ Round 1 discussion 	</a:t>
            </a:r>
          </a:p>
          <a:p>
            <a:pPr lvl="2"/>
            <a:r>
              <a:rPr lang="en-US" dirty="0"/>
              <a:t>August 15</a:t>
            </a:r>
            <a:r>
              <a:rPr lang="en-US" baseline="30000" dirty="0"/>
              <a:t>th</a:t>
            </a:r>
            <a:r>
              <a:rPr lang="en-US" dirty="0"/>
              <a:t> or 16</a:t>
            </a:r>
            <a:r>
              <a:rPr lang="en-US" baseline="30000" dirty="0"/>
              <a:t>th</a:t>
            </a:r>
            <a:r>
              <a:rPr lang="en-US" dirty="0"/>
              <a:t> – August 31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 will send out a link to a Google Document tomorrow</a:t>
            </a:r>
          </a:p>
          <a:p>
            <a:r>
              <a:rPr lang="en-US" dirty="0"/>
              <a:t>Undergo another round </a:t>
            </a:r>
          </a:p>
          <a:p>
            <a:pPr lvl="1"/>
            <a:r>
              <a:rPr lang="en-US" dirty="0"/>
              <a:t>Round 2 Google Sheets sent out September 1</a:t>
            </a:r>
            <a:r>
              <a:rPr lang="en-US" baseline="30000" dirty="0"/>
              <a:t>st</a:t>
            </a:r>
            <a:r>
              <a:rPr lang="en-US" dirty="0"/>
              <a:t> and will be due on September 15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Do these timelines work for everyone?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57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759897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05151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431-6794-EFB7-309F-F2C11A02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052A-7E81-998D-2AD0-5ECBBA2B1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different colored shapes&#10;&#10;Description automatically generated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9048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64896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4B15-1F57-490E-6791-E68E9F1C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09751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569</Words>
  <Application>Microsoft Macintosh PowerPoint</Application>
  <PresentationFormat>Widescreen</PresentationFormat>
  <Paragraphs>135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Symbol</vt:lpstr>
      <vt:lpstr>Office Theme</vt:lpstr>
      <vt:lpstr>Guam Elicitation Discussion  Round 1</vt:lpstr>
      <vt:lpstr>Variable BTS Control Scenarios </vt:lpstr>
      <vt:lpstr>Variable BTS control, no rodent control, and only problem cats are removed scenarios </vt:lpstr>
      <vt:lpstr>No forest restoration scenario</vt:lpstr>
      <vt:lpstr>Sali Parameters </vt:lpstr>
      <vt:lpstr>Results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Guam Elicitation Discussion  Round 1</dc:title>
  <dc:creator>Hannah Sipe</dc:creator>
  <cp:lastModifiedBy>Hannah Sipe</cp:lastModifiedBy>
  <cp:revision>1</cp:revision>
  <dcterms:created xsi:type="dcterms:W3CDTF">2023-08-14T19:57:22Z</dcterms:created>
  <dcterms:modified xsi:type="dcterms:W3CDTF">2023-08-15T16:29:56Z</dcterms:modified>
</cp:coreProperties>
</file>